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7" r:id="rId4"/>
    <p:sldId id="258" r:id="rId5"/>
    <p:sldId id="268" r:id="rId6"/>
    <p:sldId id="269" r:id="rId7"/>
    <p:sldId id="270" r:id="rId8"/>
    <p:sldId id="272" r:id="rId9"/>
    <p:sldId id="273" r:id="rId10"/>
    <p:sldId id="275" r:id="rId11"/>
    <p:sldId id="271" r:id="rId12"/>
    <p:sldId id="276" r:id="rId13"/>
    <p:sldId id="285" r:id="rId14"/>
    <p:sldId id="277" r:id="rId15"/>
    <p:sldId id="282" r:id="rId16"/>
    <p:sldId id="283" r:id="rId17"/>
    <p:sldId id="286" r:id="rId18"/>
    <p:sldId id="287" r:id="rId19"/>
    <p:sldId id="288" r:id="rId20"/>
    <p:sldId id="289" r:id="rId21"/>
    <p:sldId id="290" r:id="rId22"/>
    <p:sldId id="292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3412" autoAdjust="0"/>
  </p:normalViewPr>
  <p:slideViewPr>
    <p:cSldViewPr snapToGrid="0">
      <p:cViewPr varScale="1">
        <p:scale>
          <a:sx n="106" d="100"/>
          <a:sy n="106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B2095-DEFB-478C-B9FE-ADA2F2CA1EDC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624BB-21A1-4417-BE0C-2F6B3A379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24BB-21A1-4417-BE0C-2F6B3A3794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24BB-21A1-4417-BE0C-2F6B3A3794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8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https://angeloyeo.github.io/2020/08/05/ROC.html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24BB-21A1-4417-BE0C-2F6B3A3794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8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24BB-21A1-4417-BE0C-2F6B3A3794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9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45971-1B49-45CB-995C-73DABB506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4500">
                <a:solidFill>
                  <a:schemeClr val="accent3">
                    <a:lumMod val="1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900D9-3FF6-4262-95B1-8CCF81B4C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1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324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D5B248-67B6-474D-97BE-034FD3ECA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0" y="6492877"/>
            <a:ext cx="2656619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BE152B-CDD0-4764-A953-AB2712AF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89B43-2263-4FE3-82A8-5DDC4A6E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8054B249-4E78-4920-A692-031041F93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300" y="1104899"/>
            <a:ext cx="11569700" cy="5171209"/>
          </a:xfrm>
          <a:noFill/>
        </p:spPr>
        <p:txBody>
          <a:bodyPr>
            <a:noAutofit/>
          </a:bodyPr>
          <a:lstStyle>
            <a:lvl1pPr>
              <a:defRPr sz="2025">
                <a:solidFill>
                  <a:schemeClr val="accent3">
                    <a:lumMod val="1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7C5CDB-7C80-404D-9052-847511ED3EE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0B3BE6B-523B-47A3-960C-33CE8B81CDD4}"/>
              </a:ext>
            </a:extLst>
          </p:cNvPr>
          <p:cNvCxnSpPr>
            <a:cxnSpLocks/>
          </p:cNvCxnSpPr>
          <p:nvPr/>
        </p:nvCxnSpPr>
        <p:spPr>
          <a:xfrm>
            <a:off x="622300" y="885825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14DF9C29-1BA5-4239-A013-10760B8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17478"/>
            <a:ext cx="10515600" cy="768348"/>
          </a:xfrm>
        </p:spPr>
        <p:txBody>
          <a:bodyPr/>
          <a:lstStyle>
            <a:lvl1pPr>
              <a:defRPr b="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6398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 및 내용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7C5CDB-7C80-404D-9052-847511ED3EE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0B3BE6B-523B-47A3-960C-33CE8B81CDD4}"/>
              </a:ext>
            </a:extLst>
          </p:cNvPr>
          <p:cNvCxnSpPr>
            <a:cxnSpLocks/>
          </p:cNvCxnSpPr>
          <p:nvPr/>
        </p:nvCxnSpPr>
        <p:spPr>
          <a:xfrm>
            <a:off x="622300" y="885825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D3FC029-E4E5-4AE7-A42B-A874937D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17478"/>
            <a:ext cx="10515600" cy="768348"/>
          </a:xfrm>
        </p:spPr>
        <p:txBody>
          <a:bodyPr/>
          <a:lstStyle>
            <a:lvl1pPr>
              <a:defRPr b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9AEF9DF-E1D2-4801-875C-82BF66C57CB8}"/>
              </a:ext>
            </a:extLst>
          </p:cNvPr>
          <p:cNvGrpSpPr/>
          <p:nvPr/>
        </p:nvGrpSpPr>
        <p:grpSpPr>
          <a:xfrm>
            <a:off x="622300" y="1206945"/>
            <a:ext cx="11083926" cy="2343181"/>
            <a:chOff x="1212112" y="1388840"/>
            <a:chExt cx="10675088" cy="234318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114D93-59C7-451B-A1D3-6920CDC40309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C963C9A-8129-4440-B158-55D11F913FBD}"/>
                </a:ext>
              </a:extLst>
            </p:cNvPr>
            <p:cNvSpPr/>
            <p:nvPr/>
          </p:nvSpPr>
          <p:spPr>
            <a:xfrm>
              <a:off x="1477926" y="1388840"/>
              <a:ext cx="3006126" cy="62802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9E9B6CE-6B83-470C-A532-10D16CF3161A}"/>
              </a:ext>
            </a:extLst>
          </p:cNvPr>
          <p:cNvSpPr txBox="1"/>
          <p:nvPr/>
        </p:nvSpPr>
        <p:spPr>
          <a:xfrm>
            <a:off x="622300" y="4594193"/>
            <a:ext cx="11083926" cy="162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D279936D-9F04-44B1-B3A6-113AB92C96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887" y="1951967"/>
            <a:ext cx="10860814" cy="1477034"/>
          </a:xfrm>
        </p:spPr>
        <p:txBody>
          <a:bodyPr/>
          <a:lstStyle/>
          <a:p>
            <a:pPr lvl="0"/>
            <a:r>
              <a:rPr lang="ko-KR" altLang="en-US"/>
              <a:t>내용</a:t>
            </a:r>
          </a:p>
        </p:txBody>
      </p:sp>
      <p:sp>
        <p:nvSpPr>
          <p:cNvPr id="31" name="텍스트 개체 틀 29">
            <a:extLst>
              <a:ext uri="{FF2B5EF4-FFF2-40B4-BE49-F238E27FC236}">
                <a16:creationId xmlns:a16="http://schemas.microsoft.com/office/drawing/2014/main" id="{1BED6F6A-C6FA-4D46-B5AE-1A8AB54FF9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1313968"/>
            <a:ext cx="2943225" cy="41397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ko-KR" altLang="en-US"/>
              <a:t>부제목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E8FB99-13A2-4F5B-8983-F1BA160D6D45}"/>
              </a:ext>
            </a:extLst>
          </p:cNvPr>
          <p:cNvGrpSpPr/>
          <p:nvPr/>
        </p:nvGrpSpPr>
        <p:grpSpPr>
          <a:xfrm>
            <a:off x="622300" y="3904934"/>
            <a:ext cx="11083926" cy="2343181"/>
            <a:chOff x="1212112" y="1388840"/>
            <a:chExt cx="10675088" cy="234318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CE0D046-6CE9-4E5A-A0CE-1622DC04EF88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5EF7D0-A990-429C-801D-AFED36E8530C}"/>
                </a:ext>
              </a:extLst>
            </p:cNvPr>
            <p:cNvSpPr/>
            <p:nvPr/>
          </p:nvSpPr>
          <p:spPr>
            <a:xfrm>
              <a:off x="1477926" y="1388840"/>
              <a:ext cx="3006126" cy="62802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5" name="텍스트 개체 틀 29">
            <a:extLst>
              <a:ext uri="{FF2B5EF4-FFF2-40B4-BE49-F238E27FC236}">
                <a16:creationId xmlns:a16="http://schemas.microsoft.com/office/drawing/2014/main" id="{82A5EC7F-CE5F-42B8-957F-4CE185A260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8887" y="4649956"/>
            <a:ext cx="10860814" cy="1477034"/>
          </a:xfrm>
        </p:spPr>
        <p:txBody>
          <a:bodyPr/>
          <a:lstStyle/>
          <a:p>
            <a:pPr lvl="0"/>
            <a:r>
              <a:rPr lang="ko-KR" altLang="en-US"/>
              <a:t>내용</a:t>
            </a:r>
          </a:p>
        </p:txBody>
      </p:sp>
      <p:sp>
        <p:nvSpPr>
          <p:cNvPr id="36" name="텍스트 개체 틀 29">
            <a:extLst>
              <a:ext uri="{FF2B5EF4-FFF2-40B4-BE49-F238E27FC236}">
                <a16:creationId xmlns:a16="http://schemas.microsoft.com/office/drawing/2014/main" id="{7B1B97D2-F8D3-401A-8275-D0EBB6E9C4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550" y="4011957"/>
            <a:ext cx="2943225" cy="41397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9" name="날짜 개체 틀 4">
            <a:extLst>
              <a:ext uri="{FF2B5EF4-FFF2-40B4-BE49-F238E27FC236}">
                <a16:creationId xmlns:a16="http://schemas.microsoft.com/office/drawing/2014/main" id="{4F55A5A9-1795-4B79-9E1E-E6DE5D65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0" y="6492877"/>
            <a:ext cx="2656619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23" name="바닥글 개체 틀 5">
            <a:extLst>
              <a:ext uri="{FF2B5EF4-FFF2-40B4-BE49-F238E27FC236}">
                <a16:creationId xmlns:a16="http://schemas.microsoft.com/office/drawing/2014/main" id="{279283AE-B3E9-4F64-AE43-1DBF34ED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24" name="슬라이드 번호 개체 틀 6">
            <a:extLst>
              <a:ext uri="{FF2B5EF4-FFF2-40B4-BE49-F238E27FC236}">
                <a16:creationId xmlns:a16="http://schemas.microsoft.com/office/drawing/2014/main" id="{92194A0A-F315-4DA7-A589-FCC381DB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30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내용 개체 틀 10">
            <a:extLst>
              <a:ext uri="{FF2B5EF4-FFF2-40B4-BE49-F238E27FC236}">
                <a16:creationId xmlns:a16="http://schemas.microsoft.com/office/drawing/2014/main" id="{C0A59A60-A8D7-43A8-9971-5629D445CD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300" y="552451"/>
            <a:ext cx="11569700" cy="5723658"/>
          </a:xfrm>
          <a:noFill/>
        </p:spPr>
        <p:txBody>
          <a:bodyPr>
            <a:noAutofit/>
          </a:bodyPr>
          <a:lstStyle>
            <a:lvl1pPr>
              <a:defRPr sz="2025">
                <a:solidFill>
                  <a:schemeClr val="accent3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1CA0A2-0584-49C9-8B38-A8844850C90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4">
            <a:extLst>
              <a:ext uri="{FF2B5EF4-FFF2-40B4-BE49-F238E27FC236}">
                <a16:creationId xmlns:a16="http://schemas.microsoft.com/office/drawing/2014/main" id="{F2740A8D-AA36-4572-9C92-9CB9EF1F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0" y="6492877"/>
            <a:ext cx="2656619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8" name="바닥글 개체 틀 5">
            <a:extLst>
              <a:ext uri="{FF2B5EF4-FFF2-40B4-BE49-F238E27FC236}">
                <a16:creationId xmlns:a16="http://schemas.microsoft.com/office/drawing/2014/main" id="{55C55B8D-EE93-4FBB-8D64-40661800C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4D3FEB6B-4839-4345-8944-509074B7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AC197-DD4D-4241-8B8A-959EE5D60E8A}"/>
              </a:ext>
            </a:extLst>
          </p:cNvPr>
          <p:cNvGrpSpPr/>
          <p:nvPr/>
        </p:nvGrpSpPr>
        <p:grpSpPr>
          <a:xfrm>
            <a:off x="838201" y="247650"/>
            <a:ext cx="10515600" cy="4684259"/>
            <a:chOff x="867567" y="1535019"/>
            <a:chExt cx="2947543" cy="4108315"/>
          </a:xfrm>
        </p:grpSpPr>
        <p:sp>
          <p:nvSpPr>
            <p:cNvPr id="12" name="正方形/長方形 13">
              <a:extLst>
                <a:ext uri="{FF2B5EF4-FFF2-40B4-BE49-F238E27FC236}">
                  <a16:creationId xmlns:a16="http://schemas.microsoft.com/office/drawing/2014/main" id="{3FE76CBF-E9D7-44A3-AC8E-3D97429A9EF2}"/>
                </a:ext>
              </a:extLst>
            </p:cNvPr>
            <p:cNvSpPr/>
            <p:nvPr/>
          </p:nvSpPr>
          <p:spPr>
            <a:xfrm>
              <a:off x="867567" y="1535019"/>
              <a:ext cx="2947543" cy="397589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869388E-4FCB-4B9B-B52A-CD91AA23BE97}"/>
                </a:ext>
              </a:extLst>
            </p:cNvPr>
            <p:cNvCxnSpPr/>
            <p:nvPr/>
          </p:nvCxnSpPr>
          <p:spPr>
            <a:xfrm>
              <a:off x="2026378" y="5643334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C70606-BB30-4257-BB70-7AA6F6526B4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F159B30-50D8-4E4E-8D5A-39879B1F7F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8161" y="5057615"/>
            <a:ext cx="2815676" cy="493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소제목을 입력하세요</a:t>
            </a:r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14C009FA-7F36-4891-A7F4-1708B441FE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652929"/>
            <a:ext cx="10515600" cy="6018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내용을 입력하세요</a:t>
            </a:r>
          </a:p>
        </p:txBody>
      </p:sp>
      <p:sp>
        <p:nvSpPr>
          <p:cNvPr id="13" name="날짜 개체 틀 4">
            <a:extLst>
              <a:ext uri="{FF2B5EF4-FFF2-40B4-BE49-F238E27FC236}">
                <a16:creationId xmlns:a16="http://schemas.microsoft.com/office/drawing/2014/main" id="{79821B25-D543-4351-96AB-E63C4F07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0" y="6492877"/>
            <a:ext cx="2656619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14" name="바닥글 개체 틀 5">
            <a:extLst>
              <a:ext uri="{FF2B5EF4-FFF2-40B4-BE49-F238E27FC236}">
                <a16:creationId xmlns:a16="http://schemas.microsoft.com/office/drawing/2014/main" id="{96E7669A-CCF2-4363-B052-82F9490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8F95F81C-3BF9-44D6-BE18-C29CAF88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사용자 지정 레이아웃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499D4B-7BF3-4626-95AF-F4EAD7414647}"/>
              </a:ext>
            </a:extLst>
          </p:cNvPr>
          <p:cNvGrpSpPr/>
          <p:nvPr/>
        </p:nvGrpSpPr>
        <p:grpSpPr>
          <a:xfrm>
            <a:off x="317729" y="1079058"/>
            <a:ext cx="11547016" cy="3770263"/>
            <a:chOff x="-77121" y="1282258"/>
            <a:chExt cx="11547016" cy="37702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7534F6-47D7-4A04-9FE5-5B416BBFD5BA}"/>
                </a:ext>
              </a:extLst>
            </p:cNvPr>
            <p:cNvSpPr txBox="1"/>
            <p:nvPr/>
          </p:nvSpPr>
          <p:spPr>
            <a:xfrm>
              <a:off x="-77121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A741C9-4074-4096-B254-C8485A1EE48B}"/>
                </a:ext>
              </a:extLst>
            </p:cNvPr>
            <p:cNvSpPr txBox="1"/>
            <p:nvPr/>
          </p:nvSpPr>
          <p:spPr>
            <a:xfrm>
              <a:off x="10434034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날짜 개체 틀 4">
            <a:extLst>
              <a:ext uri="{FF2B5EF4-FFF2-40B4-BE49-F238E27FC236}">
                <a16:creationId xmlns:a16="http://schemas.microsoft.com/office/drawing/2014/main" id="{51704F55-C0F5-4C1D-987A-ADC009F3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7"/>
            <a:ext cx="2743200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13" name="바닥글 개체 틀 5">
            <a:extLst>
              <a:ext uri="{FF2B5EF4-FFF2-40B4-BE49-F238E27FC236}">
                <a16:creationId xmlns:a16="http://schemas.microsoft.com/office/drawing/2014/main" id="{A184CE8A-71F7-4553-956A-5281DB5A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14" name="슬라이드 번호 개체 틀 6">
            <a:extLst>
              <a:ext uri="{FF2B5EF4-FFF2-40B4-BE49-F238E27FC236}">
                <a16:creationId xmlns:a16="http://schemas.microsoft.com/office/drawing/2014/main" id="{9DA8099C-EFB6-4A06-81B7-8412A414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2" name="텍스트 개체 틀 29">
            <a:extLst>
              <a:ext uri="{FF2B5EF4-FFF2-40B4-BE49-F238E27FC236}">
                <a16:creationId xmlns:a16="http://schemas.microsoft.com/office/drawing/2014/main" id="{484280A7-F272-4A3B-882D-138D0B17F7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5324" y="3061494"/>
            <a:ext cx="4981352" cy="735012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4263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A68DE1-2E50-4117-BEE9-0D094E0CC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1A8DC-FDAA-477F-898B-07B56175E392}"/>
              </a:ext>
            </a:extLst>
          </p:cNvPr>
          <p:cNvSpPr txBox="1"/>
          <p:nvPr/>
        </p:nvSpPr>
        <p:spPr>
          <a:xfrm>
            <a:off x="7305579" y="2644170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Q &amp; A</a:t>
            </a:r>
            <a:endParaRPr lang="ko-KR" altLang="en-US" sz="9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1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DFD12-C5F4-4D60-8355-3D3A6F59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02BB51-76A7-46B8-9AB5-4D0E23D90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B14EA-5E5D-43A5-9AE2-362FF47FD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B2F63-D9B9-442A-A1C9-F6E62D77F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65D15-1E9E-4AAB-BB4E-261A19B54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0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2" r:id="rId3"/>
    <p:sldLayoutId id="2147483652" r:id="rId4"/>
    <p:sldLayoutId id="2147483661" r:id="rId5"/>
    <p:sldLayoutId id="2147483660" r:id="rId6"/>
    <p:sldLayoutId id="2147483657" r:id="rId7"/>
  </p:sldLayoutIdLst>
  <p:hf hd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Clr>
          <a:schemeClr val="tx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285750" algn="l" defTabSz="685800" rtl="0" eaLnBrk="1" latinLnBrk="1" hangingPunct="1">
        <a:lnSpc>
          <a:spcPct val="90000"/>
        </a:lnSpc>
        <a:spcBef>
          <a:spcPts val="375"/>
        </a:spcBef>
        <a:buClr>
          <a:schemeClr val="accent4">
            <a:lumMod val="50000"/>
          </a:schemeClr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Clr>
          <a:schemeClr val="accent4">
            <a:lumMod val="75000"/>
          </a:schemeClr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657350" indent="-285750" algn="l" defTabSz="685800" rtl="0" eaLnBrk="1" latinLnBrk="1" hangingPunct="1">
        <a:lnSpc>
          <a:spcPct val="90000"/>
        </a:lnSpc>
        <a:spcBef>
          <a:spcPts val="375"/>
        </a:spcBef>
        <a:buClr>
          <a:schemeClr val="accent4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257F40-7615-4864-959B-0881CA51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9931"/>
            <a:ext cx="12192000" cy="219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1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AFE5F9-D766-470F-A7C2-61690DE5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63875C-D0BA-4411-B032-BBB9EF04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8E161-1DF6-441C-BBC0-812A8AB1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9F8833F-7847-49DD-B370-0B6FA76F992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22300" y="1105355"/>
                <a:ext cx="11569700" cy="3651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/>
                  <a:t>U x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/>
                  <a:t>-Net : Repeat Unet n times. (stacked hourglass network, DocUNet, CU-Net)</a:t>
                </a:r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9F8833F-7847-49DD-B370-0B6FA76F9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22300" y="1105355"/>
                <a:ext cx="11569700" cy="365126"/>
              </a:xfrm>
              <a:blipFill>
                <a:blip r:embed="rId2"/>
                <a:stretch>
                  <a:fillRect l="-527" t="-15000" b="-3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5">
            <a:extLst>
              <a:ext uri="{FF2B5EF4-FFF2-40B4-BE49-F238E27FC236}">
                <a16:creationId xmlns:a16="http://schemas.microsoft.com/office/drawing/2014/main" id="{504EA3ED-F0C7-4A24-9878-CFD78176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Architecture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6338BF-A4A3-4B8F-BA1F-998A9F05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660535"/>
            <a:ext cx="6124575" cy="1743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4D0D70-73ED-4BB2-A034-B602E14E7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62" y="1969580"/>
            <a:ext cx="4333875" cy="3190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7BB1AD-C044-4B78-AB70-6AE4E7209F2F}"/>
                  </a:ext>
                </a:extLst>
              </p:cNvPr>
              <p:cNvSpPr txBox="1"/>
              <p:nvPr/>
            </p:nvSpPr>
            <p:spPr>
              <a:xfrm>
                <a:off x="622300" y="5593665"/>
                <a:ext cx="11569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/>
                  <a:t>-Net : Our exponential notation refers to </a:t>
                </a:r>
                <a:r>
                  <a:rPr lang="en-US" altLang="ko-KR" sz="2000">
                    <a:solidFill>
                      <a:srgbClr val="C00000"/>
                    </a:solidFill>
                  </a:rPr>
                  <a:t>nested U-structure </a:t>
                </a:r>
                <a:r>
                  <a:rPr lang="en-US" altLang="ko-KR" sz="2000"/>
                  <a:t>rather than cascaded stacking.</a:t>
                </a:r>
                <a:endParaRPr lang="ko-KR" altLang="en-US" sz="20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7BB1AD-C044-4B78-AB70-6AE4E7209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5593665"/>
                <a:ext cx="11569700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55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AF55625-53C6-4D6A-B884-6C35C3210D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42130" y="885824"/>
            <a:ext cx="5396781" cy="5607046"/>
          </a:xfrm>
          <a:noFill/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247A58-5184-48BF-9A30-65066A51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0" y="6492877"/>
            <a:ext cx="2656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2738B1-D879-47F4-8E07-32579A40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58218C-5FC4-484B-AF63-1E1C374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0B7527-5874-482F-8EE7-D6FFE8836307}" type="slidenum">
              <a:rPr lang="ko-KR" altLang="en-US" smtClean="0"/>
              <a:pPr>
                <a:spcAft>
                  <a:spcPts val="600"/>
                </a:spcAft>
              </a:pPr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제목 5">
                <a:extLst>
                  <a:ext uri="{FF2B5EF4-FFF2-40B4-BE49-F238E27FC236}">
                    <a16:creationId xmlns:a16="http://schemas.microsoft.com/office/drawing/2014/main" id="{38235C58-32B3-4FF3-ACC8-76DB486167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300" y="117478"/>
                <a:ext cx="10515600" cy="768348"/>
              </a:xfrm>
              <a:prstGeom prst="rect">
                <a:avLst/>
              </a:prstGeom>
            </p:spPr>
            <p:txBody>
              <a:bodyPr/>
              <a:lstStyle>
                <a:lvl1pPr algn="l" defTabSz="6858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-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𝑁𝑒𝑡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제목 5">
                <a:extLst>
                  <a:ext uri="{FF2B5EF4-FFF2-40B4-BE49-F238E27FC236}">
                    <a16:creationId xmlns:a16="http://schemas.microsoft.com/office/drawing/2014/main" id="{38235C58-32B3-4FF3-ACC8-76DB48616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17478"/>
                <a:ext cx="10515600" cy="768348"/>
              </a:xfrm>
              <a:prstGeom prst="rect">
                <a:avLst/>
              </a:prstGeom>
              <a:blipFill>
                <a:blip r:embed="rId4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5933A48-38A7-45F8-985E-207F48AA564B}"/>
              </a:ext>
            </a:extLst>
          </p:cNvPr>
          <p:cNvSpPr txBox="1"/>
          <p:nvPr/>
        </p:nvSpPr>
        <p:spPr>
          <a:xfrm>
            <a:off x="793126" y="5000625"/>
            <a:ext cx="2416799" cy="1492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3C152-15F4-4245-B1E7-445B31B6DEDB}"/>
              </a:ext>
            </a:extLst>
          </p:cNvPr>
          <p:cNvSpPr txBox="1"/>
          <p:nvPr/>
        </p:nvSpPr>
        <p:spPr>
          <a:xfrm>
            <a:off x="965902" y="6520295"/>
            <a:ext cx="18293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C00000"/>
                </a:solidFill>
              </a:rPr>
              <a:t>Relatively low resolution.</a:t>
            </a:r>
            <a:endParaRPr lang="ko-KR" altLang="en-US" sz="110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1C61D-7C45-4424-9200-251E72F974D3}"/>
              </a:ext>
            </a:extLst>
          </p:cNvPr>
          <p:cNvSpPr txBox="1"/>
          <p:nvPr/>
        </p:nvSpPr>
        <p:spPr>
          <a:xfrm>
            <a:off x="2255353" y="6150962"/>
            <a:ext cx="100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RSU-4F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22CF80CC-DFB1-452A-A4BE-ABEA23E68F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5532" y="1164419"/>
                <a:ext cx="6453089" cy="532845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1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sz="2025" kern="1200">
                    <a:solidFill>
                      <a:schemeClr val="accent3">
                        <a:lumMod val="10000"/>
                      </a:schemeClr>
                    </a:solidFill>
                    <a:latin typeface="나눔고딕코딩" panose="020D0009000000000000" pitchFamily="49" charset="-127"/>
                    <a:ea typeface="나눔고딕코딩" panose="020D0009000000000000" pitchFamily="49" charset="-127"/>
                    <a:cs typeface="+mn-cs"/>
                  </a:defRPr>
                </a:lvl1pPr>
                <a:lvl2pPr marL="514350" indent="-171450" algn="l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5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71550" indent="-285750" algn="l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4">
                      <a:lumMod val="50000"/>
                    </a:schemeClr>
                  </a:buClr>
                  <a:buFont typeface="Wingdings" panose="05000000000000000000" pitchFamily="2" charset="2"/>
                  <a:buChar char="§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4">
                      <a:lumMod val="75000"/>
                    </a:schemeClr>
                  </a:buClr>
                  <a:buFont typeface="Wingdings" panose="05000000000000000000" pitchFamily="2" charset="2"/>
                  <a:buChar char="§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57350" indent="-285750" algn="l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4"/>
                  </a:buClr>
                  <a:buFont typeface="Wingdings" panose="05000000000000000000" pitchFamily="2" charset="2"/>
                  <a:buChar char="§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𝑠𝑖𝑑𝑒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𝑠𝑖𝑑𝑒</m:t>
                              </m:r>
                            </m:sub>
                            <m:sup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𝑓𝑢𝑠𝑒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𝑓𝑢𝑠𝑒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altLang="ko-KR"/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/>
                  <a:t> : loss of the side output saliency map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𝑓𝑢𝑠𝑒</m:t>
                        </m:r>
                      </m:sub>
                    </m:sSub>
                  </m:oMath>
                </a14:m>
                <a:r>
                  <a:rPr lang="en-US" altLang="ko-KR"/>
                  <a:t> : loss of the final output saliency map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altLang="ko-KR"/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ℓ=−</m:t>
                      </m:r>
                      <m:nary>
                        <m:naryPr>
                          <m:chr m:val="∑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sub>
                          </m:sSub>
                          <m:func>
                            <m:func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sSub>
                                    <m:sSub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ko-K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altLang="ko-KR"/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altLang="ko-KR"/>
                  <a:t>Binary Cross Entropy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Ground Truth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Predicted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𝑠𝑖𝑑𝑒</m:t>
                        </m:r>
                      </m:sub>
                      <m:sup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𝑓𝑢𝑠𝑒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are all set to 1.</a:t>
                </a:r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>
          <p:sp>
            <p:nvSpPr>
              <p:cNvPr id="12" name="내용 개체 틀 4">
                <a:extLst>
                  <a:ext uri="{FF2B5EF4-FFF2-40B4-BE49-F238E27FC236}">
                    <a16:creationId xmlns:a16="http://schemas.microsoft.com/office/drawing/2014/main" id="{22CF80CC-DFB1-452A-A4BE-ABEA23E68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32" y="1164419"/>
                <a:ext cx="6453089" cy="5328450"/>
              </a:xfrm>
              <a:prstGeom prst="rect">
                <a:avLst/>
              </a:prstGeom>
              <a:blipFill>
                <a:blip r:embed="rId5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43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D6DF96-364C-407A-B450-A3587FBE3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D2C98E-B690-411B-AD2B-6C3D0A2A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5C3A4-525A-4C57-AF49-E9075F6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11E05F3-628E-4A01-B43E-38278B8B8C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300" y="1158844"/>
            <a:ext cx="11569700" cy="52057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>
                <a:solidFill>
                  <a:schemeClr val="tx1">
                    <a:lumMod val="50000"/>
                  </a:schemeClr>
                </a:solidFill>
                <a:latin typeface="+mj-lt"/>
              </a:rPr>
              <a:t>Training</a:t>
            </a:r>
            <a:endParaRPr lang="en-US" altLang="ko-KR" sz="180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altLang="ko-KR" sz="1800">
                <a:solidFill>
                  <a:srgbClr val="C00000"/>
                </a:solidFill>
                <a:latin typeface="+mj-lt"/>
              </a:rPr>
              <a:t>DUTS-TR</a:t>
            </a:r>
            <a:r>
              <a:rPr lang="en-US" altLang="ko-KR" sz="1800">
                <a:solidFill>
                  <a:srgbClr val="C00000"/>
                </a:solidFill>
              </a:rPr>
              <a:t> </a:t>
            </a:r>
            <a:r>
              <a:rPr lang="en-US" altLang="ko-KR" sz="1800"/>
              <a:t>contains 10553 images in total. Currently, it is the largest and most frequently used training dataset for salient object detection. We augment this dataset by </a:t>
            </a:r>
            <a:r>
              <a:rPr lang="en-US" altLang="ko-KR" sz="1800">
                <a:solidFill>
                  <a:srgbClr val="C00000"/>
                </a:solidFill>
              </a:rPr>
              <a:t>horizontal flipping </a:t>
            </a:r>
            <a:r>
              <a:rPr lang="en-US" altLang="ko-KR" sz="1800"/>
              <a:t>to obtain 21106 training images offline</a:t>
            </a:r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en-US" altLang="ko-KR" sz="2000">
                <a:latin typeface="+mj-lt"/>
              </a:rPr>
              <a:t>Evaluation</a:t>
            </a:r>
            <a:endParaRPr lang="en-US" altLang="ko-KR" sz="1800">
              <a:latin typeface="+mj-lt"/>
            </a:endParaRPr>
          </a:p>
          <a:p>
            <a:pPr marL="0" indent="0">
              <a:buNone/>
            </a:pPr>
            <a:r>
              <a:rPr lang="en-US" altLang="ko-KR" sz="1800">
                <a:solidFill>
                  <a:srgbClr val="C00000"/>
                </a:solidFill>
                <a:latin typeface="+mj-lt"/>
              </a:rPr>
              <a:t>DUT-OMRON</a:t>
            </a:r>
            <a:r>
              <a:rPr lang="en-US" altLang="ko-KR" sz="1800"/>
              <a:t> includes 5168 images, most of which contain </a:t>
            </a:r>
            <a:r>
              <a:rPr lang="en-US" altLang="ko-KR" sz="1800">
                <a:solidFill>
                  <a:srgbClr val="C00000"/>
                </a:solidFill>
              </a:rPr>
              <a:t>one or two structurally complex foreground objects</a:t>
            </a:r>
            <a:r>
              <a:rPr lang="en-US" altLang="ko-KR" sz="1800"/>
              <a:t>.</a:t>
            </a:r>
          </a:p>
          <a:p>
            <a:pPr marL="0" indent="0">
              <a:buNone/>
            </a:pPr>
            <a:r>
              <a:rPr lang="en-US" altLang="ko-KR" sz="1800">
                <a:solidFill>
                  <a:srgbClr val="C00000"/>
                </a:solidFill>
                <a:latin typeface="+mj-lt"/>
              </a:rPr>
              <a:t>DUTS-TE</a:t>
            </a:r>
            <a:r>
              <a:rPr lang="en-US" altLang="ko-KR" sz="1800"/>
              <a:t>, which contains 5019 images.</a:t>
            </a:r>
          </a:p>
          <a:p>
            <a:pPr marL="0" indent="0">
              <a:buNone/>
            </a:pPr>
            <a:r>
              <a:rPr lang="en-US" altLang="ko-KR" sz="1800">
                <a:solidFill>
                  <a:srgbClr val="C00000"/>
                </a:solidFill>
                <a:latin typeface="+mj-lt"/>
              </a:rPr>
              <a:t>HKU-IS</a:t>
            </a:r>
            <a:r>
              <a:rPr lang="en-US" altLang="ko-KR" sz="1800"/>
              <a:t> contains 4447 images with </a:t>
            </a:r>
            <a:r>
              <a:rPr lang="en-US" altLang="ko-KR" sz="1800">
                <a:solidFill>
                  <a:srgbClr val="C00000"/>
                </a:solidFill>
              </a:rPr>
              <a:t>multiple foreground objects</a:t>
            </a:r>
            <a:r>
              <a:rPr lang="en-US" altLang="ko-KR" sz="1800"/>
              <a:t>.</a:t>
            </a:r>
          </a:p>
          <a:p>
            <a:pPr marL="0" indent="0">
              <a:buNone/>
            </a:pPr>
            <a:r>
              <a:rPr lang="en-US" altLang="ko-KR" sz="1800">
                <a:solidFill>
                  <a:srgbClr val="C00000"/>
                </a:solidFill>
                <a:latin typeface="+mj-lt"/>
              </a:rPr>
              <a:t>ECSSD</a:t>
            </a:r>
            <a:r>
              <a:rPr lang="en-US" altLang="ko-KR" sz="1800"/>
              <a:t> contains 1000 structurally </a:t>
            </a:r>
            <a:r>
              <a:rPr lang="en-US" altLang="ko-KR" sz="1800">
                <a:solidFill>
                  <a:srgbClr val="C00000"/>
                </a:solidFill>
              </a:rPr>
              <a:t>complex images and many of them contain large foreground objects</a:t>
            </a:r>
            <a:r>
              <a:rPr lang="en-US" altLang="ko-KR" sz="1800"/>
              <a:t>.</a:t>
            </a:r>
          </a:p>
          <a:p>
            <a:pPr marL="0" indent="0">
              <a:buNone/>
            </a:pPr>
            <a:r>
              <a:rPr lang="en-US" altLang="ko-KR" sz="1800">
                <a:solidFill>
                  <a:srgbClr val="C00000"/>
                </a:solidFill>
                <a:latin typeface="+mj-lt"/>
              </a:rPr>
              <a:t>PASCAL-S</a:t>
            </a:r>
            <a:r>
              <a:rPr lang="en-US" altLang="ko-KR" sz="1800"/>
              <a:t> contains 850 images with </a:t>
            </a:r>
            <a:r>
              <a:rPr lang="en-US" altLang="ko-KR" sz="1800">
                <a:solidFill>
                  <a:srgbClr val="C00000"/>
                </a:solidFill>
              </a:rPr>
              <a:t>complex foreground objects and cluttered background</a:t>
            </a:r>
            <a:r>
              <a:rPr lang="en-US" altLang="ko-KR" sz="1800"/>
              <a:t>.</a:t>
            </a:r>
          </a:p>
          <a:p>
            <a:pPr marL="0" indent="0">
              <a:buNone/>
            </a:pPr>
            <a:r>
              <a:rPr lang="en-US" altLang="ko-KR" sz="1800">
                <a:solidFill>
                  <a:srgbClr val="C00000"/>
                </a:solidFill>
                <a:latin typeface="+mj-lt"/>
              </a:rPr>
              <a:t>SOD</a:t>
            </a:r>
            <a:r>
              <a:rPr lang="en-US" altLang="ko-KR" sz="1800"/>
              <a:t> only contains 300 images. But it is very challenging. Because it was </a:t>
            </a:r>
            <a:r>
              <a:rPr lang="en-US" altLang="ko-KR" sz="1800">
                <a:solidFill>
                  <a:srgbClr val="C00000"/>
                </a:solidFill>
              </a:rPr>
              <a:t>originally designed for image segmentation and many images</a:t>
            </a:r>
            <a:r>
              <a:rPr lang="en-US" altLang="ko-KR" sz="1800"/>
              <a:t> are </a:t>
            </a:r>
            <a:r>
              <a:rPr lang="en-US" altLang="ko-KR" sz="1800">
                <a:solidFill>
                  <a:srgbClr val="C00000"/>
                </a:solidFill>
              </a:rPr>
              <a:t>low contrast </a:t>
            </a:r>
            <a:r>
              <a:rPr lang="en-US" altLang="ko-KR" sz="1800"/>
              <a:t>or </a:t>
            </a:r>
            <a:r>
              <a:rPr lang="en-US" altLang="ko-KR" sz="1800">
                <a:solidFill>
                  <a:srgbClr val="C00000"/>
                </a:solidFill>
              </a:rPr>
              <a:t>contain complex foreground objects overlapping with the image boundary</a:t>
            </a:r>
            <a:r>
              <a:rPr lang="en-US" altLang="ko-KR" sz="1800"/>
              <a:t>.</a:t>
            </a:r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BDA4EBC-9C6B-47E4-B08D-7E4EB555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Dataset</a:t>
            </a:r>
            <a:endParaRPr lang="ko-KR" altLang="en-US"/>
          </a:p>
        </p:txBody>
      </p:sp>
      <p:pic>
        <p:nvPicPr>
          <p:cNvPr id="1026" name="Picture 2" descr="아이드디자인 색채학을 기초로 한 라이트룸 강의 6강 - 대비 / 부분대비 그냥 단순히 밝기차이가 생기는건 아니다 - : 네이버 블로그">
            <a:extLst>
              <a:ext uri="{FF2B5EF4-FFF2-40B4-BE49-F238E27FC236}">
                <a16:creationId xmlns:a16="http://schemas.microsoft.com/office/drawing/2014/main" id="{C39955FC-E38D-46E9-87A3-94991E54A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14455" r="11448" b="52029"/>
          <a:stretch/>
        </p:blipFill>
        <p:spPr bwMode="auto">
          <a:xfrm>
            <a:off x="7925553" y="5801108"/>
            <a:ext cx="3046491" cy="87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27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D7E1D2-93CD-4BB7-A39B-B4ADB79E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A06E97-2684-4862-AC71-EA53E5E4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3A8921-3B5D-4459-B58D-508696B8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2A08144-6442-4F06-AFA9-77CA990200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300" y="1104899"/>
            <a:ext cx="11569700" cy="1602087"/>
          </a:xfrm>
        </p:spPr>
        <p:txBody>
          <a:bodyPr/>
          <a:lstStyle/>
          <a:p>
            <a:r>
              <a:rPr lang="en-US" altLang="ko-KR"/>
              <a:t>Predict : 0 ~ 1</a:t>
            </a:r>
          </a:p>
          <a:p>
            <a:r>
              <a:rPr lang="en-US" altLang="ko-KR"/>
              <a:t>GT : 0 or 1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PR curve : set of precision-recall paris, </a:t>
            </a:r>
            <a:r>
              <a:rPr lang="en-US" altLang="ko-KR">
                <a:solidFill>
                  <a:srgbClr val="C00000"/>
                </a:solidFill>
              </a:rPr>
              <a:t>threshold 0 ~ 1 </a:t>
            </a:r>
            <a:r>
              <a:rPr lang="en-US" altLang="ko-KR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en-US" altLang="ko-KR"/>
              <a:t>predicted pixels.</a:t>
            </a:r>
            <a:endParaRPr lang="en-US" altLang="ko-KR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A50DB31-2A3B-48CE-BD0B-945BBCEA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Evaluation Metrics</a:t>
            </a:r>
            <a:endParaRPr lang="ko-KR" altLang="en-US"/>
          </a:p>
        </p:txBody>
      </p:sp>
      <p:pic>
        <p:nvPicPr>
          <p:cNvPr id="2052" name="Picture 4" descr="Precision-Recall Curve of a Logistic Regression Model and a No Skill Classifier">
            <a:extLst>
              <a:ext uri="{FF2B5EF4-FFF2-40B4-BE49-F238E27FC236}">
                <a16:creationId xmlns:a16="http://schemas.microsoft.com/office/drawing/2014/main" id="{3960A830-A349-4D7E-8388-98FC58A3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090" y="2706986"/>
            <a:ext cx="5100119" cy="38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75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A3328D-8BE5-4C31-A8A2-4B1C451C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47BC37-17C2-4FBB-B289-2A00ECE5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E0D70-7C56-4524-B7DC-EF9128DE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09E6361-A2FC-4BBB-B698-0FC6F46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ROC-curve</a:t>
            </a:r>
            <a:endParaRPr lang="ko-KR" alt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E91E6C7-FA72-4E94-ABAF-64B720BE7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96" y="996923"/>
            <a:ext cx="4450104" cy="311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E48BCEB-DEB6-4569-9F00-ACD6F58259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12" y="996924"/>
            <a:ext cx="4131567" cy="311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AF23863-305C-43A6-BA69-B723836458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4356752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7309998-3603-4CB9-A6DA-2E1AE6337F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56752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81547B-7F7F-4030-AB54-90FBE6E70824}"/>
              </a:ext>
            </a:extLst>
          </p:cNvPr>
          <p:cNvSpPr txBox="1"/>
          <p:nvPr/>
        </p:nvSpPr>
        <p:spPr>
          <a:xfrm>
            <a:off x="7912787" y="6574266"/>
            <a:ext cx="3928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https://angeloyeo.github.io/2020/08/05/ROC.html</a:t>
            </a:r>
          </a:p>
        </p:txBody>
      </p:sp>
    </p:spTree>
    <p:extLst>
      <p:ext uri="{BB962C8B-B14F-4D97-AF65-F5344CB8AC3E}">
        <p14:creationId xmlns:p14="http://schemas.microsoft.com/office/powerpoint/2010/main" val="97862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272F59-EB0F-41A1-B67A-6F23FCDA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AEBB6A-A5E3-4877-A695-07F43F41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90DF2E-E4FD-4005-B826-14CF714FF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E772FDF-334A-43D5-92E0-D6002311063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: 0.3 (importance of the precision value)</a:t>
                </a:r>
              </a:p>
              <a:p>
                <a:pPr marL="0" indent="0">
                  <a:buNone/>
                </a:pPr>
                <a:r>
                  <a:rPr lang="en-US" altLang="ko-KR"/>
                  <a:t>report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𝑚𝑎𝑥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 for each dataset similar to previous works....</a:t>
                </a:r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r>
                  <a:rPr lang="en-US" altLang="ko-KR">
                    <a:latin typeface="+mj-lt"/>
                  </a:rPr>
                  <a:t>weighted F-measure</a:t>
                </a:r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𝑃𝑟𝑒𝑐𝑖𝑠𝑖𝑜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𝑅𝑒𝑐𝑎𝑙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𝑃𝑟𝑒𝑐𝑖𝑠𝑖𝑜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𝑅𝑒𝑐𝑎𝑙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overcoming the possible unfair comparison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BE772FDF-334A-43D5-92E0-D60023110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5">
            <a:extLst>
              <a:ext uri="{FF2B5EF4-FFF2-40B4-BE49-F238E27FC236}">
                <a16:creationId xmlns:a16="http://schemas.microsoft.com/office/drawing/2014/main" id="{CC2DB086-8426-4416-B3B5-EE29AD23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F-measure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6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0C74D5-0ECA-45F6-BDB8-77F23400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D169C7-FE62-4AB0-9338-8DDA142E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F37571-C390-4E7E-A351-AC4C8B2A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CC17CA8-14C7-448A-B211-7B9B1E8B577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ko-KR"/>
                  <a:t>Mean Absolute Error</a:t>
                </a:r>
              </a:p>
              <a:p>
                <a:endParaRPr lang="en-US" altLang="ko-K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9CC17CA8-14C7-448A-B211-7B9B1E8B57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 t="-1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5">
            <a:extLst>
              <a:ext uri="{FF2B5EF4-FFF2-40B4-BE49-F238E27FC236}">
                <a16:creationId xmlns:a16="http://schemas.microsoft.com/office/drawing/2014/main" id="{9968177F-0C70-4CC2-B1A8-9E0222C9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618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A03DEE-0978-4FCA-8679-B4AA5F26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13A9BA-8160-4AA7-B3B6-ED599BCD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69E4C2-4944-4D99-81D5-C2D1D62A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730AF2D6-C855-415C-B199-5968F20A7E6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ko-KR"/>
                  <a:t>structure similarity of the predicted non-binary saliency map and the ground truth.</a:t>
                </a:r>
              </a:p>
              <a:p>
                <a:endParaRPr lang="en-US" altLang="ko-K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weighted sum of region-aware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weighted sum of object-aware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/>
                  <a:t> = 0.5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ko-KR" altLang="en-US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730AF2D6-C855-415C-B199-5968F20A7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4" t="-1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제목 5">
                <a:extLst>
                  <a:ext uri="{FF2B5EF4-FFF2-40B4-BE49-F238E27FC236}">
                    <a16:creationId xmlns:a16="http://schemas.microsoft.com/office/drawing/2014/main" id="{570BAF41-E804-41D5-ACD1-B583A124E8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/>
                  <a:t>S-measure(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/>
                  <a:t>)</a:t>
                </a:r>
                <a:endParaRPr lang="ko-KR" altLang="en-US"/>
              </a:p>
            </p:txBody>
          </p:sp>
        </mc:Choice>
        <mc:Fallback>
          <p:sp>
            <p:nvSpPr>
              <p:cNvPr id="6" name="제목 5">
                <a:extLst>
                  <a:ext uri="{FF2B5EF4-FFF2-40B4-BE49-F238E27FC236}">
                    <a16:creationId xmlns:a16="http://schemas.microsoft.com/office/drawing/2014/main" id="{570BAF41-E804-41D5-ACD1-B583A124E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65" t="-2381" b="-13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994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CD3D4D-DEAB-4720-B81B-9AD8F2419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0723C0-9CC3-4C3D-AF6D-8338BCDDC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DA0B7-5C20-4B99-AC1A-87AC4F55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18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FB9A55E-6097-4708-BFD1-596E7F1120D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22300" y="1104900"/>
                <a:ext cx="11569700" cy="520536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𝑟𝑒𝑙𝑎𝑥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ko-KR"/>
                  <a:t> is utilized to quantitatively evaluate boundaries’ quality of the predicted saliency maps</a:t>
                </a:r>
              </a:p>
              <a:p>
                <a:endParaRPr lang="en-US" altLang="ko-K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𝑟𝑒𝑙𝑎𝑥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𝑟𝑒𝑙𝑎𝑥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𝑃𝑟𝑒𝑐𝑖𝑠𝑖𝑜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𝑟𝑒𝑙𝑎𝑥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𝑅𝑒𝑐𝑎𝑙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𝑟𝑒𝑙𝑎𝑥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𝑃𝑟𝑒𝑐𝑖𝑠𝑖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𝑟𝑒𝑙𝑎𝑥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𝑅𝑒𝑐𝑎𝑙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1. (</a:t>
                </a:r>
                <a:r>
                  <a:rPr lang="ko-KR" altLang="en-US"/>
                  <a:t>예측값</a:t>
                </a:r>
                <a:r>
                  <a:rPr lang="en-US" altLang="ko-KR"/>
                  <a:t>, </a:t>
                </a:r>
                <a:r>
                  <a:rPr lang="ko-KR" altLang="en-US"/>
                  <a:t>실측값</a:t>
                </a:r>
                <a:r>
                  <a:rPr lang="en-US" altLang="ko-KR"/>
                  <a:t>)</a:t>
                </a:r>
                <a:r>
                  <a:rPr lang="ko-KR" altLang="en-US"/>
                  <a:t>에서 </a:t>
                </a:r>
                <a:r>
                  <a:rPr lang="en-US" altLang="ko-KR"/>
                  <a:t>0.5 </a:t>
                </a:r>
                <a:r>
                  <a:rPr lang="ko-KR" altLang="en-US"/>
                  <a:t>임계값으로 각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</a:rPr>
                      <m:t>각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</m:oMath>
                </a14:m>
                <a:r>
                  <a:rPr lang="ko-KR" altLang="en-US"/>
                  <a:t>가 얻어진다</a:t>
                </a:r>
                <a:r>
                  <a:rPr lang="en-US" altLang="ko-KR"/>
                  <a:t>.</a:t>
                </a:r>
              </a:p>
              <a:p>
                <a:pPr marL="0" indent="0">
                  <a:buNone/>
                </a:pPr>
                <a:r>
                  <a:rPr lang="en-US" altLang="ko-KR"/>
                  <a:t>2.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𝑋𝑂𝑅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𝑒𝑟𝑑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를 계산한다</a:t>
                </a:r>
                <a:r>
                  <a:rPr lang="en-US" altLang="ko-KR"/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𝑒𝑟𝑑</m:t>
                        </m:r>
                      </m:sub>
                    </m:sSub>
                  </m:oMath>
                </a14:m>
                <a:r>
                  <a:rPr lang="ko-KR" altLang="en-US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𝑏𝑤</m:t>
                        </m:r>
                      </m:sub>
                    </m:sSub>
                  </m:oMath>
                </a14:m>
                <a:r>
                  <a:rPr lang="ko-KR" altLang="en-US"/>
                  <a:t>의 </a:t>
                </a:r>
                <a:r>
                  <a:rPr lang="en-US" altLang="ko-KR"/>
                  <a:t>eroded binary mask.)</a:t>
                </a:r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The definition of relaxed boundary precision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𝑟𝑒𝑙𝑎𝑥𝑃𝑟𝑒𝑐𝑖𝑠𝑖𝑜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) is the fraction of </a:t>
                </a:r>
                <a:r>
                  <a:rPr lang="en-US" altLang="ko-KR">
                    <a:solidFill>
                      <a:srgbClr val="C00000"/>
                    </a:solidFill>
                  </a:rPr>
                  <a:t>predicted boundary pixels within a range of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ko-KR">
                    <a:solidFill>
                      <a:srgbClr val="C00000"/>
                    </a:solidFill>
                  </a:rPr>
                  <a:t> pixels from ground truth boundary pixels</a:t>
                </a:r>
                <a:r>
                  <a:rPr lang="en-US" altLang="ko-KR"/>
                  <a:t>.</a:t>
                </a:r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The relaxed boundary recall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𝑟𝑒𝑙𝑎𝑥𝑅𝑒𝑐𝑎𝑙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ko-KR"/>
                  <a:t>) is defined as the fraction of </a:t>
                </a:r>
                <a:r>
                  <a:rPr lang="en-US" altLang="ko-KR">
                    <a:solidFill>
                      <a:srgbClr val="C00000"/>
                    </a:solidFill>
                  </a:rPr>
                  <a:t>ground truth boundary pixels that are within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ko-KR">
                    <a:solidFill>
                      <a:srgbClr val="C00000"/>
                    </a:solidFill>
                  </a:rPr>
                  <a:t> pixels of predicted boundary pixels</a:t>
                </a:r>
                <a:r>
                  <a:rPr lang="en-US" altLang="ko-KR"/>
                  <a:t>.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: 3)</a:t>
                </a:r>
                <a:endParaRPr lang="ko-KR" altLang="en-US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1FB9A55E-6097-4708-BFD1-596E7F112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22300" y="1104900"/>
                <a:ext cx="11569700" cy="5205366"/>
              </a:xfrm>
              <a:blipFill>
                <a:blip r:embed="rId2"/>
                <a:stretch>
                  <a:fillRect l="-527" t="-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5">
            <a:extLst>
              <a:ext uri="{FF2B5EF4-FFF2-40B4-BE49-F238E27FC236}">
                <a16:creationId xmlns:a16="http://schemas.microsoft.com/office/drawing/2014/main" id="{BB2F1E9B-430B-4828-9FC8-840DF635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Relax boundary F-measure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9CFDE-381B-4B00-ABA2-CD2C0AB55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9" r="37412" b="53146"/>
          <a:stretch/>
        </p:blipFill>
        <p:spPr>
          <a:xfrm>
            <a:off x="10438646" y="2982045"/>
            <a:ext cx="1328619" cy="1149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EBA93F-9BDC-484D-AA55-2A1609F97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" t="22221" r="71108" b="22891"/>
          <a:stretch/>
        </p:blipFill>
        <p:spPr>
          <a:xfrm>
            <a:off x="8600793" y="2982045"/>
            <a:ext cx="1258731" cy="118366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A6F4FA-15C6-48C0-B43F-14F45625C58C}"/>
              </a:ext>
            </a:extLst>
          </p:cNvPr>
          <p:cNvCxnSpPr>
            <a:cxnSpLocks/>
          </p:cNvCxnSpPr>
          <p:nvPr/>
        </p:nvCxnSpPr>
        <p:spPr>
          <a:xfrm>
            <a:off x="9948863" y="3556595"/>
            <a:ext cx="3992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0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111340-AA4B-4BB7-A523-A2AD4705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9526E7-4138-4801-8E6D-077A7F172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48F239-41B4-449B-AB8B-8EDBF8A7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24615EA-38D2-4737-B4F8-192E00AA8B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first resized to 320×320 -&gt; randomly flipped vertically -&gt; cropped to 288×288.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en-US" altLang="ko-KR"/>
              <a:t>Adam(initial learning rate lr=1e-3, betas=(0.9, 0.999), eps=1e-8, weight decay=0)</a:t>
            </a:r>
          </a:p>
          <a:p>
            <a:endParaRPr lang="en-US" altLang="ko-KR"/>
          </a:p>
          <a:p>
            <a:r>
              <a:rPr lang="en-US" altLang="ko-KR"/>
              <a:t>After 600k iterations (with a batch size of 12), the training loss converges and the whole training process takes about 120 hours.</a:t>
            </a:r>
          </a:p>
          <a:p>
            <a:endParaRPr lang="en-US" altLang="ko-KR"/>
          </a:p>
          <a:p>
            <a:r>
              <a:rPr lang="en-US" altLang="ko-KR"/>
              <a:t>Both training and testing are conducted on an eight-core, 16 threads PC with an AMD Ryzen 1800x 3.5 GHz CPU (32GB RAM) and a GTX 1080ti GPU (11GB memory).</a:t>
            </a:r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67AAC37-6273-45B7-9364-A850888A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Implementation</a:t>
            </a:r>
            <a:r>
              <a:rPr lang="ko-KR" altLang="en-US"/>
              <a:t> </a:t>
            </a:r>
            <a:r>
              <a:rPr lang="en-US" altLang="ko-KR"/>
              <a:t>Detail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72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AC22EC-109E-4DE8-B1E5-71A0E8B1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A89C29-CF1E-415B-A6F9-3A5FA3AB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99A105-979D-4D61-9AD1-84E4BE9F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D463258-9A2D-4BB7-A406-42A7F9F517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22300" y="1104899"/>
                <a:ext cx="5803900" cy="51712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dirty="0"/>
                  <a:t>-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𝑁𝑒𝑡</m:t>
                    </m:r>
                  </m:oMath>
                </a14:m>
                <a:r>
                  <a:rPr lang="en-US" altLang="ko-KR" sz="2000" dirty="0"/>
                  <a:t>, for salient object detection.</a:t>
                </a:r>
              </a:p>
              <a:p>
                <a:endParaRPr lang="en-US" altLang="ko-KR" sz="2000" dirty="0"/>
              </a:p>
              <a:p>
                <a:r>
                  <a:rPr lang="en-US" altLang="ko-KR" sz="2000" dirty="0"/>
                  <a:t>Advantage</a:t>
                </a:r>
              </a:p>
              <a:p>
                <a:pPr lvl="1"/>
                <a:r>
                  <a:rPr lang="en-US" altLang="ko-KR" dirty="0"/>
                  <a:t>It is able to capture more contextual information from different scales thanks to the mixture of receptive fields of different sizes in our proposed </a:t>
                </a:r>
                <a:r>
                  <a:rPr lang="en-US" altLang="ko-KR" dirty="0" err="1"/>
                  <a:t>ReSidual</a:t>
                </a:r>
                <a:r>
                  <a:rPr lang="en-US" altLang="ko-KR" dirty="0"/>
                  <a:t> U-blocks(RSU).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It increases the depth of the whole architecture without significantly increasing the computational cost because of the pooling operations used in these RSU blocks.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sz="2000" dirty="0"/>
                  <a:t>Propose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-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  : 176.3 MB, 30 FPS on GTX 1080Ti GPU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-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𝑁𝑒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dirty="0"/>
                          <m:t>†</m:t>
                        </m:r>
                      </m:sup>
                    </m:sSup>
                  </m:oMath>
                </a14:m>
                <a:r>
                  <a:rPr lang="en-US" altLang="ko-KR" dirty="0"/>
                  <a:t> :  4.7 MB, 40 FPS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8D463258-9A2D-4BB7-A406-42A7F9F51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22300" y="1104899"/>
                <a:ext cx="5803900" cy="5171209"/>
              </a:xfrm>
              <a:blipFill>
                <a:blip r:embed="rId2"/>
                <a:stretch>
                  <a:fillRect l="-945" t="-1060" r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5">
            <a:extLst>
              <a:ext uri="{FF2B5EF4-FFF2-40B4-BE49-F238E27FC236}">
                <a16:creationId xmlns:a16="http://schemas.microsoft.com/office/drawing/2014/main" id="{DF64D5B5-02C7-41B6-B0D1-DC849E1B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51C459-F13A-47FB-A89A-EAADC0AA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708944"/>
            <a:ext cx="5417662" cy="39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E3CDE6-9CD4-4AE9-BCE6-23F8AD1B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2AB54A-1479-4998-A4A3-67583EC30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0AE2A-FE09-4616-853F-B9366D1F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D688807-9249-4DCA-B656-D2E254FC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Ablation on Blocks</a:t>
            </a:r>
            <a:endParaRPr lang="ko-KR" altLang="en-US"/>
          </a:p>
        </p:txBody>
      </p:sp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90999142-7D4A-4A1A-99F0-4AC1C5A381C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66455" y="1019175"/>
            <a:ext cx="8843289" cy="517048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6C2AC6-3E16-40D5-90FC-096EA58EF09E}"/>
              </a:ext>
            </a:extLst>
          </p:cNvPr>
          <p:cNvSpPr txBox="1"/>
          <p:nvPr/>
        </p:nvSpPr>
        <p:spPr>
          <a:xfrm>
            <a:off x="1507356" y="423830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Naive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A609F-1CB9-48E1-8160-35743FFEC321}"/>
              </a:ext>
            </a:extLst>
          </p:cNvPr>
          <p:cNvSpPr txBox="1"/>
          <p:nvPr/>
        </p:nvSpPr>
        <p:spPr>
          <a:xfrm>
            <a:off x="1172004" y="3452019"/>
            <a:ext cx="1519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</a:rPr>
              <a:t>Pyramid </a:t>
            </a:r>
          </a:p>
          <a:p>
            <a:pPr algn="ctr"/>
            <a:r>
              <a:rPr lang="en-US" altLang="ko-KR" sz="1400">
                <a:solidFill>
                  <a:srgbClr val="C00000"/>
                </a:solidFill>
              </a:rPr>
              <a:t>Pooling </a:t>
            </a:r>
          </a:p>
          <a:p>
            <a:pPr algn="ctr"/>
            <a:r>
              <a:rPr lang="en-US" altLang="ko-KR" sz="1400">
                <a:solidFill>
                  <a:srgbClr val="C00000"/>
                </a:solidFill>
              </a:rPr>
              <a:t>Module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15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B336F7-27E0-4362-932D-6AF16295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A679E3-D259-411E-8829-79B50E29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D9699-BF8A-46A5-9AE9-1ED6B9D0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D49DE67-1B16-4C9A-A7FA-9E8DDBF2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Results of ablation study on different blocks.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87E5A06-0CFA-4579-93A9-FC754BEBD8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1219" y="1675946"/>
            <a:ext cx="7497762" cy="4026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E383E-9965-4260-9596-BAFA2F3D6D98}"/>
              </a:ext>
            </a:extLst>
          </p:cNvPr>
          <p:cNvSpPr txBox="1"/>
          <p:nvPr/>
        </p:nvSpPr>
        <p:spPr>
          <a:xfrm>
            <a:off x="649070" y="4466908"/>
            <a:ext cx="1531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encoder </a:t>
            </a:r>
          </a:p>
          <a:p>
            <a:r>
              <a:rPr lang="en-US" altLang="ko-KR">
                <a:solidFill>
                  <a:srgbClr val="C00000"/>
                </a:solidFill>
              </a:rPr>
              <a:t>-&gt; backbone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24DFF-E543-49FE-8A94-4A06011E5545}"/>
              </a:ext>
            </a:extLst>
          </p:cNvPr>
          <p:cNvSpPr txBox="1"/>
          <p:nvPr/>
        </p:nvSpPr>
        <p:spPr>
          <a:xfrm>
            <a:off x="649070" y="3967044"/>
            <a:ext cx="153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Architecture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2C46-F8B3-4333-9E1A-DB8A8DD63DB9}"/>
              </a:ext>
            </a:extLst>
          </p:cNvPr>
          <p:cNvSpPr txBox="1"/>
          <p:nvPr/>
        </p:nvSpPr>
        <p:spPr>
          <a:xfrm>
            <a:off x="1417101" y="280759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Block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4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A4D107-A92A-4442-B51E-0A4188E0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8B7D80-BAF4-4E1B-B120-C5CFBF6F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00F73-D48F-4324-8206-D9E0D22B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D592ADA-CAA8-459D-BB57-8E23B0B5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Quantitative Comparison(PR-curve)</a:t>
            </a:r>
            <a:endParaRPr lang="ko-KR" altLang="en-US"/>
          </a:p>
        </p:txBody>
      </p:sp>
      <p:pic>
        <p:nvPicPr>
          <p:cNvPr id="11" name="내용 개체 틀 11">
            <a:extLst>
              <a:ext uri="{FF2B5EF4-FFF2-40B4-BE49-F238E27FC236}">
                <a16:creationId xmlns:a16="http://schemas.microsoft.com/office/drawing/2014/main" id="{73A50C3D-279C-4F99-A054-421E03EC80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79347" y="3955781"/>
            <a:ext cx="7656528" cy="2890990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41EAD5-E899-45A4-85E9-1AA2B8549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74" y="981074"/>
            <a:ext cx="7622516" cy="28999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69B4CE-C347-436D-A65D-C212490DB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998" y="1032860"/>
            <a:ext cx="3782890" cy="28130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D93A27-AB5C-4507-8ABA-49640556B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1999" y="3967010"/>
            <a:ext cx="3782891" cy="28909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2A4498-00A3-405B-B645-A9CFAD166567}"/>
              </a:ext>
            </a:extLst>
          </p:cNvPr>
          <p:cNvSpPr/>
          <p:nvPr/>
        </p:nvSpPr>
        <p:spPr>
          <a:xfrm>
            <a:off x="560375" y="989391"/>
            <a:ext cx="3782890" cy="2899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64557D-A563-451C-954B-E279378FB8B4}"/>
              </a:ext>
            </a:extLst>
          </p:cNvPr>
          <p:cNvSpPr/>
          <p:nvPr/>
        </p:nvSpPr>
        <p:spPr>
          <a:xfrm>
            <a:off x="560374" y="3922106"/>
            <a:ext cx="3782890" cy="2899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86DDC8-A343-417D-B76A-2F142AFD47D5}"/>
              </a:ext>
            </a:extLst>
          </p:cNvPr>
          <p:cNvSpPr/>
          <p:nvPr/>
        </p:nvSpPr>
        <p:spPr>
          <a:xfrm>
            <a:off x="4457190" y="3914729"/>
            <a:ext cx="3782890" cy="2899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64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D7A24F-007D-4404-82B3-9F4812D3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27987E-E761-44FC-A8C1-729A2145B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8AB6DF-2BAC-4D80-B179-86749632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F40976B-0CB8-4BAF-B460-640F8413B4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6613" y="1104900"/>
            <a:ext cx="11241074" cy="5170488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701A456D-8BFD-414F-AB8F-772B4F7C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Table - Comparison 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21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33601-343B-4699-82EF-D8A6F970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C23E2A-977F-4075-97BC-CA9122D3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458148-3679-47A5-A2FA-D4D4CA0C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F12FDF3-8001-4A17-BC49-3E27C151DF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00148" y="1104900"/>
            <a:ext cx="11214003" cy="5170488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F9D01A0-2E9D-4A6B-A124-947BD08A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Table - Comparison 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70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0E036AC-D1E3-473F-A2E8-610744DBDF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09213" y="68262"/>
            <a:ext cx="6318186" cy="6721475"/>
          </a:xfrm>
          <a:noFill/>
        </p:spPr>
      </p:pic>
      <p:sp>
        <p:nvSpPr>
          <p:cNvPr id="2" name="날짜 개체 틀 1" hidden="1">
            <a:extLst>
              <a:ext uri="{FF2B5EF4-FFF2-40B4-BE49-F238E27FC236}">
                <a16:creationId xmlns:a16="http://schemas.microsoft.com/office/drawing/2014/main" id="{35745360-FF4E-485D-99DD-EE1A1FA5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4" name="슬라이드 번호 개체 틀 3" hidden="1">
            <a:extLst>
              <a:ext uri="{FF2B5EF4-FFF2-40B4-BE49-F238E27FC236}">
                <a16:creationId xmlns:a16="http://schemas.microsoft.com/office/drawing/2014/main" id="{B1A2279F-F6D2-49EE-8BA3-06A87D81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30B7527-5874-482F-8EE7-D6FFE8836307}" type="slidenum">
              <a:rPr lang="ko-KR" altLang="en-US" smtClean="0"/>
              <a:pPr>
                <a:spcAft>
                  <a:spcPts val="600"/>
                </a:spcAft>
              </a:pPr>
              <a:t>25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DA694-1364-485B-A398-E7E05724D32F}"/>
              </a:ext>
            </a:extLst>
          </p:cNvPr>
          <p:cNvSpPr txBox="1"/>
          <p:nvPr/>
        </p:nvSpPr>
        <p:spPr>
          <a:xfrm>
            <a:off x="245301" y="68262"/>
            <a:ext cx="30995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>
                <a:latin typeface="+mj-lt"/>
              </a:rPr>
              <a:t>Qualitative comparison</a:t>
            </a:r>
            <a:endParaRPr lang="ko-KR" altLang="en-US" sz="400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FF68F6-30D9-4C4D-ADA2-994C02805E6A}"/>
              </a:ext>
            </a:extLst>
          </p:cNvPr>
          <p:cNvSpPr/>
          <p:nvPr/>
        </p:nvSpPr>
        <p:spPr>
          <a:xfrm>
            <a:off x="4793456" y="154783"/>
            <a:ext cx="1109663" cy="11001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5FCD14-A844-43D3-ABFD-358895943062}"/>
              </a:ext>
            </a:extLst>
          </p:cNvPr>
          <p:cNvSpPr/>
          <p:nvPr/>
        </p:nvSpPr>
        <p:spPr>
          <a:xfrm>
            <a:off x="4793456" y="1241133"/>
            <a:ext cx="557213" cy="4333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40857-59FF-4D99-A54F-A7724B42FDC3}"/>
              </a:ext>
            </a:extLst>
          </p:cNvPr>
          <p:cNvSpPr txBox="1"/>
          <p:nvPr/>
        </p:nvSpPr>
        <p:spPr>
          <a:xfrm>
            <a:off x="9735680" y="713872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small obj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78A73-A903-489D-B78F-79012C4B8B8D}"/>
              </a:ext>
            </a:extLst>
          </p:cNvPr>
          <p:cNvSpPr txBox="1"/>
          <p:nvPr/>
        </p:nvSpPr>
        <p:spPr>
          <a:xfrm>
            <a:off x="9705303" y="154783"/>
            <a:ext cx="972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Large obj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DEBE3E-1774-461F-B39F-BBEC6C54E163}"/>
              </a:ext>
            </a:extLst>
          </p:cNvPr>
          <p:cNvSpPr txBox="1"/>
          <p:nvPr/>
        </p:nvSpPr>
        <p:spPr>
          <a:xfrm>
            <a:off x="9735680" y="1254921"/>
            <a:ext cx="1373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touch borders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D005D7-DBA2-4ABB-B9AB-19527A3AA343}"/>
              </a:ext>
            </a:extLst>
          </p:cNvPr>
          <p:cNvSpPr/>
          <p:nvPr/>
        </p:nvSpPr>
        <p:spPr>
          <a:xfrm>
            <a:off x="5750719" y="1484317"/>
            <a:ext cx="152400" cy="152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FDB923-9ED1-4A18-BE34-674EBA5A8C30}"/>
              </a:ext>
            </a:extLst>
          </p:cNvPr>
          <p:cNvSpPr txBox="1"/>
          <p:nvPr/>
        </p:nvSpPr>
        <p:spPr>
          <a:xfrm>
            <a:off x="9732249" y="2355059"/>
            <a:ext cx="157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clean backgrond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F69E36-E733-4A61-A1BA-DC2314DB767F}"/>
              </a:ext>
            </a:extLst>
          </p:cNvPr>
          <p:cNvSpPr txBox="1"/>
          <p:nvPr/>
        </p:nvSpPr>
        <p:spPr>
          <a:xfrm>
            <a:off x="9705303" y="1718047"/>
            <a:ext cx="1094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Large, thin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9B3343-56C3-491D-91D9-4020E763DB19}"/>
              </a:ext>
            </a:extLst>
          </p:cNvPr>
          <p:cNvSpPr txBox="1"/>
          <p:nvPr/>
        </p:nvSpPr>
        <p:spPr>
          <a:xfrm>
            <a:off x="9732249" y="3095828"/>
            <a:ext cx="157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clean backgrond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B9A039-8EAE-4EA2-9DDC-9397D3C7B0B1}"/>
              </a:ext>
            </a:extLst>
          </p:cNvPr>
          <p:cNvSpPr txBox="1"/>
          <p:nvPr/>
        </p:nvSpPr>
        <p:spPr>
          <a:xfrm>
            <a:off x="9751229" y="3836597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detail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354E5C-6AB3-46C7-878C-DC609311B6CF}"/>
              </a:ext>
            </a:extLst>
          </p:cNvPr>
          <p:cNvSpPr/>
          <p:nvPr/>
        </p:nvSpPr>
        <p:spPr>
          <a:xfrm>
            <a:off x="4796350" y="1677144"/>
            <a:ext cx="557213" cy="4333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897DEBD-DEC2-4B01-A247-EEE66379B82C}"/>
              </a:ext>
            </a:extLst>
          </p:cNvPr>
          <p:cNvSpPr/>
          <p:nvPr/>
        </p:nvSpPr>
        <p:spPr>
          <a:xfrm>
            <a:off x="4790512" y="2110530"/>
            <a:ext cx="557213" cy="7533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B98B82-2C9C-4AC6-A7ED-C2739F0BF0BB}"/>
              </a:ext>
            </a:extLst>
          </p:cNvPr>
          <p:cNvSpPr/>
          <p:nvPr/>
        </p:nvSpPr>
        <p:spPr>
          <a:xfrm>
            <a:off x="4784674" y="2863850"/>
            <a:ext cx="557213" cy="7533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F63850-0B0E-4028-8235-A3788793C6DF}"/>
              </a:ext>
            </a:extLst>
          </p:cNvPr>
          <p:cNvSpPr/>
          <p:nvPr/>
        </p:nvSpPr>
        <p:spPr>
          <a:xfrm>
            <a:off x="4787106" y="3613825"/>
            <a:ext cx="557213" cy="7533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854916-D0CB-4435-A70A-080410AB7141}"/>
              </a:ext>
            </a:extLst>
          </p:cNvPr>
          <p:cNvSpPr/>
          <p:nvPr/>
        </p:nvSpPr>
        <p:spPr>
          <a:xfrm>
            <a:off x="4780225" y="4363800"/>
            <a:ext cx="1109663" cy="1154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EE6BE0-78FB-4C14-A265-2ECF7A1C802A}"/>
              </a:ext>
            </a:extLst>
          </p:cNvPr>
          <p:cNvSpPr/>
          <p:nvPr/>
        </p:nvSpPr>
        <p:spPr>
          <a:xfrm>
            <a:off x="4793455" y="5518150"/>
            <a:ext cx="1109663" cy="4519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CDEE1-D790-4DA0-90AA-318804B1AE35}"/>
              </a:ext>
            </a:extLst>
          </p:cNvPr>
          <p:cNvSpPr txBox="1"/>
          <p:nvPr/>
        </p:nvSpPr>
        <p:spPr>
          <a:xfrm>
            <a:off x="9768124" y="4608322"/>
            <a:ext cx="1796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clutter background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2E4DE-7023-4B8B-9EFF-B85DBB937384}"/>
              </a:ext>
            </a:extLst>
          </p:cNvPr>
          <p:cNvSpPr txBox="1"/>
          <p:nvPr/>
        </p:nvSpPr>
        <p:spPr>
          <a:xfrm>
            <a:off x="9768124" y="5159278"/>
            <a:ext cx="221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complicated foreground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D1517-34CB-443B-AE00-026FB26B1527}"/>
              </a:ext>
            </a:extLst>
          </p:cNvPr>
          <p:cNvSpPr txBox="1"/>
          <p:nvPr/>
        </p:nvSpPr>
        <p:spPr>
          <a:xfrm>
            <a:off x="9785589" y="5590214"/>
            <a:ext cx="1527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multiple targets</a:t>
            </a:r>
            <a:endParaRPr lang="ko-KR" altLang="en-US" sz="1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27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B4D27B-F5B3-4181-9C4C-4905EEB90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993965-52CF-40CF-9E3C-F4F4809E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6D63D-7D7C-41BB-AC4A-D6F23D27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26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022E5CE-A36D-4EE3-8DC1-B2A8E9F4D2A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22300" y="1470024"/>
                <a:ext cx="11569700" cy="4254501"/>
              </a:xfrm>
            </p:spPr>
            <p:txBody>
              <a:bodyPr/>
              <a:lstStyle/>
              <a:p>
                <a:r>
                  <a:rPr lang="en-US" altLang="ko-KR"/>
                  <a:t>Proposed a novel deep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-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𝑁𝑒𝑡</m:t>
                    </m:r>
                  </m:oMath>
                </a14:m>
                <a:r>
                  <a:rPr lang="en-US" altLang="ko-KR"/>
                  <a:t>, for Saliency Object Detection.</a:t>
                </a:r>
              </a:p>
              <a:p>
                <a:endParaRPr lang="en-US" altLang="ko-KR"/>
              </a:p>
              <a:p>
                <a:r>
                  <a:rPr lang="en-US" altLang="ko-KR"/>
                  <a:t>Two-level nested U-structure.</a:t>
                </a:r>
              </a:p>
              <a:p>
                <a:endParaRPr lang="en-US" altLang="ko-KR"/>
              </a:p>
              <a:p>
                <a:r>
                  <a:rPr lang="en-US" altLang="ko-KR"/>
                  <a:t>newly designed RSU blocks.</a:t>
                </a:r>
              </a:p>
              <a:p>
                <a:endParaRPr lang="en-US" altLang="ko-KR"/>
              </a:p>
              <a:p>
                <a:r>
                  <a:rPr lang="en-US" altLang="ko-KR"/>
                  <a:t>Provide a full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-Net (176.3 MB, 30 FPS) and a smaller size version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-Net† (4.7 MB, 40 FPS) in this paper.</a:t>
                </a:r>
              </a:p>
              <a:p>
                <a:endParaRPr lang="en-US" altLang="ko-KR"/>
              </a:p>
              <a:p>
                <a:r>
                  <a:rPr lang="en-US" altLang="ko-KR"/>
                  <a:t>Although our models achieve competitive results against other state-of-the-art methods, faster and smaller models are needed for computation and memory limited devices, such as mobile phones, robots, etc.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022E5CE-A36D-4EE3-8DC1-B2A8E9F4D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22300" y="1470024"/>
                <a:ext cx="11569700" cy="4254501"/>
              </a:xfrm>
              <a:blipFill>
                <a:blip r:embed="rId2"/>
                <a:stretch>
                  <a:fillRect l="-474" t="-1289" b="-2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5">
            <a:extLst>
              <a:ext uri="{FF2B5EF4-FFF2-40B4-BE49-F238E27FC236}">
                <a16:creationId xmlns:a16="http://schemas.microsoft.com/office/drawing/2014/main" id="{0942B314-0BE6-4A77-854F-3A017678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56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119B32-B96A-4285-BE9F-FBB65009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9BAA65-48E2-4B14-B4E7-75A420D6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EEAE77-2FAF-4CD1-8071-9E7B1EA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5249A41-F322-4020-AAB6-0ED5FA4E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Saliency Object Detection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F9EE7-0CEF-441D-B12A-505F6F5CFB5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28" y="1765610"/>
            <a:ext cx="7608344" cy="348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B5AD69-54E5-4E97-85E9-F39E12EBCCC6}"/>
              </a:ext>
            </a:extLst>
          </p:cNvPr>
          <p:cNvSpPr txBox="1"/>
          <p:nvPr/>
        </p:nvSpPr>
        <p:spPr>
          <a:xfrm>
            <a:off x="2291828" y="5569542"/>
            <a:ext cx="760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SOD(Saliency Object Detection) : </a:t>
            </a:r>
            <a:r>
              <a:rPr lang="ko-KR" altLang="en-US" dirty="0"/>
              <a:t>중요한 물체를 검출하는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FD(Fixation Prediction) : </a:t>
            </a:r>
            <a:r>
              <a:rPr lang="ko-KR" altLang="en-US" dirty="0"/>
              <a:t>사람의 시선이 어디에 가장 오래 머물지 예측하는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1B2A8-D5DB-4CC4-A76E-EFA92BC827D4}"/>
              </a:ext>
            </a:extLst>
          </p:cNvPr>
          <p:cNvSpPr txBox="1"/>
          <p:nvPr/>
        </p:nvSpPr>
        <p:spPr>
          <a:xfrm>
            <a:off x="622299" y="988224"/>
            <a:ext cx="1156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Salient Object Detection (SOD) aims at segmenting the most visually attractive objects in an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91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865760-071F-40EB-AA20-45F9DEBE0D52}"/>
              </a:ext>
            </a:extLst>
          </p:cNvPr>
          <p:cNvSpPr/>
          <p:nvPr/>
        </p:nvSpPr>
        <p:spPr>
          <a:xfrm>
            <a:off x="622300" y="5190258"/>
            <a:ext cx="11499850" cy="1013691"/>
          </a:xfrm>
          <a:prstGeom prst="round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4179E5-E440-4F90-A36A-E6078B7E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59890D-7FA8-4D24-9399-4580C352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Seminar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6A1925-C34D-4F44-AA3A-5B998E5F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DD9CFC-3233-409E-B43A-342A637F81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There is a common pattern in the design of most SOD networks, that is, they focus on making good use of deep features extracted by existing backbones, such as </a:t>
            </a:r>
            <a:r>
              <a:rPr lang="en-US" altLang="ko-KR" dirty="0" err="1"/>
              <a:t>Alexnet</a:t>
            </a:r>
            <a:r>
              <a:rPr lang="en-US" altLang="ko-KR" dirty="0"/>
              <a:t>, VGG, </a:t>
            </a:r>
            <a:r>
              <a:rPr lang="en-US" altLang="ko-KR" dirty="0" err="1"/>
              <a:t>ResNet</a:t>
            </a:r>
            <a:r>
              <a:rPr lang="en-US" altLang="ko-KR" dirty="0"/>
              <a:t>, </a:t>
            </a:r>
            <a:r>
              <a:rPr lang="en-US" altLang="ko-KR" dirty="0" err="1"/>
              <a:t>ResNeXt</a:t>
            </a:r>
            <a:r>
              <a:rPr lang="en-US" altLang="ko-KR" dirty="0"/>
              <a:t>, </a:t>
            </a:r>
            <a:r>
              <a:rPr lang="en-US" altLang="ko-KR" dirty="0" err="1"/>
              <a:t>DenseNet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However, these backbones are all originally designed for image classification. </a:t>
            </a:r>
          </a:p>
          <a:p>
            <a:endParaRPr lang="en-US" altLang="ko-KR" dirty="0"/>
          </a:p>
          <a:p>
            <a:r>
              <a:rPr lang="en-US" altLang="ko-KR" dirty="0"/>
              <a:t>They extract features that are representative of semantic meaning rather than </a:t>
            </a:r>
            <a:r>
              <a:rPr lang="en-US" altLang="ko-KR" dirty="0">
                <a:solidFill>
                  <a:srgbClr val="C00000"/>
                </a:solidFill>
              </a:rPr>
              <a:t>local details and global contrast information</a:t>
            </a:r>
            <a:r>
              <a:rPr lang="en-US" altLang="ko-KR" dirty="0"/>
              <a:t>, which are essential to saliency detection.</a:t>
            </a:r>
          </a:p>
          <a:p>
            <a:endParaRPr lang="en-US" altLang="ko-KR" dirty="0"/>
          </a:p>
          <a:p>
            <a:r>
              <a:rPr lang="en-US" altLang="ko-KR" dirty="0"/>
              <a:t>And they need to be pretrained on ImageNet data which </a:t>
            </a:r>
            <a:r>
              <a:rPr lang="en-US" altLang="ko-KR" dirty="0">
                <a:solidFill>
                  <a:srgbClr val="C00000"/>
                </a:solidFill>
              </a:rPr>
              <a:t>data-inefficient especially if the target data follows a different distribution than ImageNet.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This leads to our first question: </a:t>
            </a:r>
            <a:r>
              <a:rPr lang="en-US" altLang="ko-KR" dirty="0">
                <a:solidFill>
                  <a:srgbClr val="C00000"/>
                </a:solidFill>
                <a:latin typeface="+mj-lt"/>
              </a:rPr>
              <a:t>can we design a new network for SOD, that allows training from scratch and achieves comparable or better performance than those based on existing pre-trained backbones?</a:t>
            </a:r>
            <a:endParaRPr lang="ko-KR" alt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727F250-014E-4CFE-B6D4-56BBF1C9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690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889A78-08FB-42BC-B40E-2283E21BF704}"/>
              </a:ext>
            </a:extLst>
          </p:cNvPr>
          <p:cNvSpPr/>
          <p:nvPr/>
        </p:nvSpPr>
        <p:spPr>
          <a:xfrm>
            <a:off x="622300" y="4523509"/>
            <a:ext cx="11499850" cy="753342"/>
          </a:xfrm>
          <a:prstGeom prst="round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22D489-DAE9-4DCD-9039-5077CD5A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251228-6C40-4FBB-A025-144C78BC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Seminar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B88BEE-48D6-485E-A2CF-FBB7E6DB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F7D41D5-A1AE-4C0E-A111-BABD93DB48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First, they are often overly complicated. It is partially due to the additional feature aggregation modules that are added to the existing backbones to extract multilevel saliency features from these backbones.</a:t>
            </a:r>
          </a:p>
          <a:p>
            <a:endParaRPr lang="en-US" altLang="ko-KR" dirty="0"/>
          </a:p>
          <a:p>
            <a:r>
              <a:rPr lang="en-US" altLang="ko-KR" dirty="0"/>
              <a:t>Secondly, the existing backbones usually achieve deeper architecture by sacrificing high resolution of feature maps.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This leads to our first question: </a:t>
            </a:r>
            <a:r>
              <a:rPr lang="en-US" altLang="ko-KR" dirty="0">
                <a:solidFill>
                  <a:srgbClr val="C00000"/>
                </a:solidFill>
                <a:latin typeface="+mj-lt"/>
              </a:rPr>
              <a:t>can we go deeper while maintaining high resolution feature maps, at a low memory and computation cost? </a:t>
            </a:r>
            <a:endParaRPr lang="ko-KR" alt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F395CAD-F26C-4263-A424-E5300A41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Issues on the network architectures for SOD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55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ED820B-E955-455F-8E62-BEFC1961D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180718-7161-4DD9-BB3E-AF096D49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7681F-CF03-4EE9-82CF-4FD27582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1E2FF4-22FD-41E3-875B-CC15919291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300" y="1470024"/>
            <a:ext cx="11569700" cy="4184651"/>
          </a:xfrm>
        </p:spPr>
        <p:txBody>
          <a:bodyPr/>
          <a:lstStyle/>
          <a:p>
            <a:r>
              <a:rPr lang="en-US" altLang="ko-KR" sz="2800" dirty="0"/>
              <a:t>Multi-level deep feature integration</a:t>
            </a:r>
          </a:p>
          <a:p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= methods mainly focus on developing </a:t>
            </a:r>
            <a:r>
              <a:rPr lang="en-US" altLang="ko-KR" sz="2800" dirty="0">
                <a:solidFill>
                  <a:srgbClr val="C00000"/>
                </a:solidFill>
              </a:rPr>
              <a:t>better </a:t>
            </a:r>
            <a:r>
              <a:rPr lang="en-US" altLang="ko-KR" sz="2800" dirty="0">
                <a:solidFill>
                  <a:schemeClr val="tx1">
                    <a:lumMod val="50000"/>
                  </a:schemeClr>
                </a:solidFill>
              </a:rPr>
              <a:t>multi-level feature </a:t>
            </a:r>
            <a:r>
              <a:rPr lang="en-US" altLang="ko-KR" sz="2800" dirty="0"/>
              <a:t>aggregation </a:t>
            </a:r>
            <a:r>
              <a:rPr lang="en-US" altLang="ko-KR" sz="2800" dirty="0">
                <a:solidFill>
                  <a:srgbClr val="C00000"/>
                </a:solidFill>
              </a:rPr>
              <a:t>strategies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Multi-scale feature extraction</a:t>
            </a:r>
          </a:p>
          <a:p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= target at designing </a:t>
            </a:r>
            <a:r>
              <a:rPr lang="en-US" altLang="ko-KR" sz="2800" dirty="0">
                <a:solidFill>
                  <a:srgbClr val="C00000"/>
                </a:solidFill>
              </a:rPr>
              <a:t>new modules </a:t>
            </a:r>
            <a:r>
              <a:rPr lang="en-US" altLang="ko-KR" sz="2800" dirty="0"/>
              <a:t>for extracting both local and global information from features obtained by backbone networks.</a:t>
            </a:r>
            <a:endParaRPr lang="ko-KR" altLang="en-US" sz="28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CBEAF80-20B9-4A9F-B785-2D1B95AD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39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5A6190-113C-4D80-B348-6999CB47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819BE-CD3B-455F-A98C-F70ED438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Seminar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F7D3B-2631-496F-87BA-389429C8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CBA1159-3C18-48DB-BC16-02B4A96D23B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22300" y="1164038"/>
            <a:ext cx="11569700" cy="5052212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3315294-C158-4221-A42C-ED170224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latin typeface="+mj-lt"/>
              </a:rPr>
              <a:t>RSU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353FE-390C-40C8-B182-2E8B39ECE30B}"/>
              </a:ext>
            </a:extLst>
          </p:cNvPr>
          <p:cNvSpPr txBox="1"/>
          <p:nvPr/>
        </p:nvSpPr>
        <p:spPr>
          <a:xfrm>
            <a:off x="6751638" y="256659"/>
            <a:ext cx="13763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too much computation and memory resources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E5AB93-A99A-4548-A06F-E298A68FCE1D}"/>
              </a:ext>
            </a:extLst>
          </p:cNvPr>
          <p:cNvSpPr/>
          <p:nvPr/>
        </p:nvSpPr>
        <p:spPr>
          <a:xfrm>
            <a:off x="6407150" y="1210766"/>
            <a:ext cx="2025650" cy="4066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EF7E2-4A87-4039-940E-07758894DBFD}"/>
              </a:ext>
            </a:extLst>
          </p:cNvPr>
          <p:cNvSpPr txBox="1"/>
          <p:nvPr/>
        </p:nvSpPr>
        <p:spPr>
          <a:xfrm>
            <a:off x="2439988" y="839150"/>
            <a:ext cx="1801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Low receptive field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77AAE3-14C7-4C1A-B2BC-47C80D65A77D}"/>
              </a:ext>
            </a:extLst>
          </p:cNvPr>
          <p:cNvSpPr/>
          <p:nvPr/>
        </p:nvSpPr>
        <p:spPr>
          <a:xfrm>
            <a:off x="577850" y="1198260"/>
            <a:ext cx="5829300" cy="4066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6825B-90EF-4117-9F08-6CAF1C97F462}"/>
              </a:ext>
            </a:extLst>
          </p:cNvPr>
          <p:cNvSpPr txBox="1"/>
          <p:nvPr/>
        </p:nvSpPr>
        <p:spPr>
          <a:xfrm>
            <a:off x="9763522" y="885826"/>
            <a:ext cx="989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proposed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375D9F-73CE-43F6-A977-E79CC13D1996}"/>
              </a:ext>
            </a:extLst>
          </p:cNvPr>
          <p:cNvSpPr/>
          <p:nvPr/>
        </p:nvSpPr>
        <p:spPr>
          <a:xfrm>
            <a:off x="8432800" y="1210766"/>
            <a:ext cx="3651250" cy="4066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5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A4F807-C9D3-4E28-AC13-B8750824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3B4D51-B138-47DF-85AC-47F08ED8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Seminar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B2E20-08CF-4247-8DDA-02E787D3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FE5F002-DD4F-4661-9D19-21A74DB8D0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01900" y="2598428"/>
            <a:ext cx="6736366" cy="3550444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6027BDA6-163C-41A3-9762-9241F625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RSU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B957E-C020-49F3-8280-42D7C9E4EBD8}"/>
              </a:ext>
            </a:extLst>
          </p:cNvPr>
          <p:cNvSpPr txBox="1"/>
          <p:nvPr/>
        </p:nvSpPr>
        <p:spPr>
          <a:xfrm>
            <a:off x="622300" y="1054099"/>
            <a:ext cx="11422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To decrease the computation costs, </a:t>
            </a:r>
            <a:r>
              <a:rPr lang="en-US" altLang="ko-KR" dirty="0" err="1"/>
              <a:t>PoolNet</a:t>
            </a:r>
            <a:r>
              <a:rPr lang="en-US" altLang="ko-KR" dirty="0"/>
              <a:t> adapt the parallel configuration from pyramid pooling modules (PPM), which </a:t>
            </a:r>
            <a:r>
              <a:rPr lang="en-US" altLang="ko-KR" dirty="0">
                <a:solidFill>
                  <a:srgbClr val="C00000"/>
                </a:solidFill>
              </a:rPr>
              <a:t>uses small kernel filters on the </a:t>
            </a:r>
            <a:r>
              <a:rPr lang="en-US" altLang="ko-KR" dirty="0" err="1">
                <a:solidFill>
                  <a:srgbClr val="C00000"/>
                </a:solidFill>
              </a:rPr>
              <a:t>downsampled</a:t>
            </a:r>
            <a:r>
              <a:rPr lang="en-US" altLang="ko-KR" dirty="0">
                <a:solidFill>
                  <a:srgbClr val="C00000"/>
                </a:solidFill>
              </a:rPr>
              <a:t> feature maps other than the dilated convolutions on the original size feature maps</a:t>
            </a:r>
            <a:r>
              <a:rPr lang="en-US" altLang="ko-KR" dirty="0"/>
              <a:t>. But fusion of different scale features by direct </a:t>
            </a:r>
            <a:r>
              <a:rPr lang="en-US" altLang="ko-KR" dirty="0" err="1"/>
              <a:t>upsampling</a:t>
            </a:r>
            <a:r>
              <a:rPr lang="en-US" altLang="ko-KR" dirty="0"/>
              <a:t> and concatenation (or addition) may lead to degradation of high resolution features.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41F4B-C1DB-4F33-A446-35158DE5D146}"/>
              </a:ext>
            </a:extLst>
          </p:cNvPr>
          <p:cNvSpPr txBox="1"/>
          <p:nvPr/>
        </p:nvSpPr>
        <p:spPr>
          <a:xfrm>
            <a:off x="8045450" y="2815121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Conv layer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1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DA7FA5-0DC1-4719-A25F-12E998AA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7FB790-19A7-4989-8F5F-38DF6B4B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7EA1D-6119-4F26-81D4-98A35A2B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57C7598-C4F3-4FF5-83E8-DC98C06A3B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74471" y="1104900"/>
            <a:ext cx="4665357" cy="5170488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43F7625C-3F68-45B3-9992-E91497A6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34250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_Theme">
  <a:themeElements>
    <a:clrScheme name="색상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564C4D"/>
      </a:accent1>
      <a:accent2>
        <a:srgbClr val="CC9880"/>
      </a:accent2>
      <a:accent3>
        <a:srgbClr val="ECDFCF"/>
      </a:accent3>
      <a:accent4>
        <a:srgbClr val="9BBFD7"/>
      </a:accent4>
      <a:accent5>
        <a:srgbClr val="3D4965"/>
      </a:accent5>
      <a:accent6>
        <a:srgbClr val="8A8686"/>
      </a:accent6>
      <a:hlink>
        <a:srgbClr val="3C3C3C"/>
      </a:hlink>
      <a:folHlink>
        <a:srgbClr val="3C3C3C"/>
      </a:folHlink>
    </a:clrScheme>
    <a:fontScheme name="나눔스퀘어_ac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_Theme" id="{36FAEC29-8FAE-472D-B660-020E82340A40}" vid="{B9C8B549-8018-44FE-BE57-DFF00026FEC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Black_Theme</Template>
  <TotalTime>1089</TotalTime>
  <Words>1313</Words>
  <Application>Microsoft Office PowerPoint</Application>
  <PresentationFormat>와이드스크린</PresentationFormat>
  <Paragraphs>245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나눔고딕코딩</vt:lpstr>
      <vt:lpstr>나눔스퀘어_ac Bold</vt:lpstr>
      <vt:lpstr>나눔스퀘어_ac ExtraBold</vt:lpstr>
      <vt:lpstr>맑은 고딕</vt:lpstr>
      <vt:lpstr>Arial</vt:lpstr>
      <vt:lpstr>Cambria Math</vt:lpstr>
      <vt:lpstr>Wingdings</vt:lpstr>
      <vt:lpstr>Black_Theme</vt:lpstr>
      <vt:lpstr>PowerPoint 프레젠테이션</vt:lpstr>
      <vt:lpstr>Abstract</vt:lpstr>
      <vt:lpstr>Saliency Object Detection</vt:lpstr>
      <vt:lpstr>Introduction</vt:lpstr>
      <vt:lpstr>Issues on the network architectures for SOD</vt:lpstr>
      <vt:lpstr>Related Works</vt:lpstr>
      <vt:lpstr>RSU</vt:lpstr>
      <vt:lpstr>RSU</vt:lpstr>
      <vt:lpstr>RSU</vt:lpstr>
      <vt:lpstr>Architecture</vt:lpstr>
      <vt:lpstr>PowerPoint 프레젠테이션</vt:lpstr>
      <vt:lpstr>Dataset</vt:lpstr>
      <vt:lpstr>Evaluation Metrics</vt:lpstr>
      <vt:lpstr>ROC-curve</vt:lpstr>
      <vt:lpstr>F-measure</vt:lpstr>
      <vt:lpstr>MAE</vt:lpstr>
      <vt:lpstr>S-measure(S_m)</vt:lpstr>
      <vt:lpstr>Relax boundary F-measure</vt:lpstr>
      <vt:lpstr>Implementation Detail</vt:lpstr>
      <vt:lpstr>Ablation on Blocks</vt:lpstr>
      <vt:lpstr>Results of ablation study on different blocks.</vt:lpstr>
      <vt:lpstr>Quantitative Comparison(PR-curve)</vt:lpstr>
      <vt:lpstr>Table - Comparison 1</vt:lpstr>
      <vt:lpstr>Table - Comparison 2</vt:lpstr>
      <vt:lpstr>PowerPoint 프레젠테이션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재민</dc:creator>
  <cp:lastModifiedBy>정재민</cp:lastModifiedBy>
  <cp:revision>154</cp:revision>
  <dcterms:created xsi:type="dcterms:W3CDTF">2021-05-27T11:31:07Z</dcterms:created>
  <dcterms:modified xsi:type="dcterms:W3CDTF">2021-05-28T08:31:26Z</dcterms:modified>
</cp:coreProperties>
</file>